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31"/>
  </p:notesMasterIdLst>
  <p:sldIdLst>
    <p:sldId id="314" r:id="rId2"/>
    <p:sldId id="317" r:id="rId3"/>
    <p:sldId id="318" r:id="rId4"/>
    <p:sldId id="319" r:id="rId5"/>
    <p:sldId id="320" r:id="rId6"/>
    <p:sldId id="321" r:id="rId7"/>
    <p:sldId id="322" r:id="rId8"/>
    <p:sldId id="323" r:id="rId9"/>
    <p:sldId id="324" r:id="rId10"/>
    <p:sldId id="326" r:id="rId11"/>
    <p:sldId id="327" r:id="rId12"/>
    <p:sldId id="328" r:id="rId13"/>
    <p:sldId id="329" r:id="rId14"/>
    <p:sldId id="332" r:id="rId15"/>
    <p:sldId id="330" r:id="rId16"/>
    <p:sldId id="331" r:id="rId17"/>
    <p:sldId id="304" r:id="rId18"/>
    <p:sldId id="333" r:id="rId19"/>
    <p:sldId id="305" r:id="rId20"/>
    <p:sldId id="306" r:id="rId21"/>
    <p:sldId id="307" r:id="rId22"/>
    <p:sldId id="308" r:id="rId23"/>
    <p:sldId id="334" r:id="rId24"/>
    <p:sldId id="309" r:id="rId25"/>
    <p:sldId id="310" r:id="rId26"/>
    <p:sldId id="311" r:id="rId27"/>
    <p:sldId id="312" r:id="rId28"/>
    <p:sldId id="335" r:id="rId29"/>
    <p:sldId id="32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2754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039151356080504E-2"/>
          <c:y val="7.5578885972586801E-2"/>
          <c:w val="0.86929418197725306"/>
          <c:h val="0.87921296296296303"/>
        </c:manualLayout>
      </c:layout>
      <c:scatterChart>
        <c:scatterStyle val="smoothMarker"/>
        <c:varyColors val="0"/>
        <c:ser>
          <c:idx val="0"/>
          <c:order val="0"/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yVal>
            <c:numRef>
              <c:f>Sheet1!$E$2:$E$133</c:f>
              <c:numCache>
                <c:formatCode>General</c:formatCode>
                <c:ptCount val="132"/>
                <c:pt idx="0">
                  <c:v>30</c:v>
                </c:pt>
                <c:pt idx="1">
                  <c:v>30</c:v>
                </c:pt>
                <c:pt idx="2">
                  <c:v>30</c:v>
                </c:pt>
                <c:pt idx="3">
                  <c:v>30</c:v>
                </c:pt>
                <c:pt idx="4">
                  <c:v>30</c:v>
                </c:pt>
                <c:pt idx="5">
                  <c:v>30</c:v>
                </c:pt>
                <c:pt idx="6">
                  <c:v>30</c:v>
                </c:pt>
                <c:pt idx="7">
                  <c:v>30</c:v>
                </c:pt>
                <c:pt idx="8">
                  <c:v>30</c:v>
                </c:pt>
                <c:pt idx="9">
                  <c:v>30</c:v>
                </c:pt>
                <c:pt idx="10">
                  <c:v>30</c:v>
                </c:pt>
                <c:pt idx="11">
                  <c:v>30</c:v>
                </c:pt>
                <c:pt idx="12">
                  <c:v>30</c:v>
                </c:pt>
                <c:pt idx="13">
                  <c:v>30</c:v>
                </c:pt>
                <c:pt idx="14">
                  <c:v>30</c:v>
                </c:pt>
                <c:pt idx="15">
                  <c:v>30</c:v>
                </c:pt>
                <c:pt idx="16">
                  <c:v>30</c:v>
                </c:pt>
                <c:pt idx="17">
                  <c:v>30</c:v>
                </c:pt>
                <c:pt idx="18">
                  <c:v>30</c:v>
                </c:pt>
                <c:pt idx="19">
                  <c:v>30</c:v>
                </c:pt>
                <c:pt idx="20">
                  <c:v>30</c:v>
                </c:pt>
                <c:pt idx="21">
                  <c:v>30</c:v>
                </c:pt>
                <c:pt idx="22">
                  <c:v>30</c:v>
                </c:pt>
                <c:pt idx="23">
                  <c:v>30</c:v>
                </c:pt>
                <c:pt idx="24">
                  <c:v>30</c:v>
                </c:pt>
                <c:pt idx="25">
                  <c:v>30</c:v>
                </c:pt>
                <c:pt idx="26">
                  <c:v>30</c:v>
                </c:pt>
                <c:pt idx="27">
                  <c:v>30</c:v>
                </c:pt>
                <c:pt idx="28">
                  <c:v>37.191383079063037</c:v>
                </c:pt>
                <c:pt idx="29">
                  <c:v>42.622064772118449</c:v>
                </c:pt>
                <c:pt idx="30">
                  <c:v>44.962424799060813</c:v>
                </c:pt>
                <c:pt idx="31">
                  <c:v>43.639461402385223</c:v>
                </c:pt>
                <c:pt idx="32">
                  <c:v>38.977082161559338</c:v>
                </c:pt>
                <c:pt idx="33">
                  <c:v>32.116800120898013</c:v>
                </c:pt>
                <c:pt idx="34">
                  <c:v>24.7382515846557</c:v>
                </c:pt>
                <c:pt idx="35">
                  <c:v>18.647962570381079</c:v>
                </c:pt>
                <c:pt idx="36">
                  <c:v>15.33704823502354</c:v>
                </c:pt>
                <c:pt idx="37">
                  <c:v>15.616135880052919</c:v>
                </c:pt>
                <c:pt idx="38">
                  <c:v>19.41689511644412</c:v>
                </c:pt>
                <c:pt idx="39">
                  <c:v>25.808767527016109</c:v>
                </c:pt>
                <c:pt idx="40">
                  <c:v>33.226799821317229</c:v>
                </c:pt>
                <c:pt idx="41">
                  <c:v>39.854798980781837</c:v>
                </c:pt>
                <c:pt idx="42">
                  <c:v>44.069999651621067</c:v>
                </c:pt>
                <c:pt idx="43">
                  <c:v>44.840373699350728</c:v>
                </c:pt>
                <c:pt idx="44">
                  <c:v>41.97730668935224</c:v>
                </c:pt>
                <c:pt idx="45">
                  <c:v>36.181777278626242</c:v>
                </c:pt>
                <c:pt idx="46">
                  <c:v>28.872733193072861</c:v>
                </c:pt>
                <c:pt idx="47">
                  <c:v>21.839683336659451</c:v>
                </c:pt>
                <c:pt idx="48">
                  <c:v>16.804563600424949</c:v>
                </c:pt>
                <c:pt idx="49">
                  <c:v>15.00014690173945</c:v>
                </c:pt>
                <c:pt idx="50">
                  <c:v>16.86821737967357</c:v>
                </c:pt>
                <c:pt idx="51">
                  <c:v>21.95140622999347</c:v>
                </c:pt>
                <c:pt idx="52">
                  <c:v>29.005171539731979</c:v>
                </c:pt>
                <c:pt idx="53">
                  <c:v>36.302505552399623</c:v>
                </c:pt>
                <c:pt idx="54">
                  <c:v>42.056766398274313</c:v>
                </c:pt>
                <c:pt idx="55">
                  <c:v>44.859110335423047</c:v>
                </c:pt>
                <c:pt idx="56">
                  <c:v>44.023425832870252</c:v>
                </c:pt>
                <c:pt idx="57">
                  <c:v>39.75431760235675</c:v>
                </c:pt>
                <c:pt idx="58">
                  <c:v>33.097012229066941</c:v>
                </c:pt>
                <c:pt idx="59">
                  <c:v>25.681450250024021</c:v>
                </c:pt>
                <c:pt idx="60">
                  <c:v>19.323219864463159</c:v>
                </c:pt>
                <c:pt idx="61">
                  <c:v>15.57903762180665</c:v>
                </c:pt>
                <c:pt idx="62">
                  <c:v>15.36560991797764</c:v>
                </c:pt>
                <c:pt idx="63">
                  <c:v>18.735191298424859</c:v>
                </c:pt>
                <c:pt idx="64">
                  <c:v>30</c:v>
                </c:pt>
                <c:pt idx="65">
                  <c:v>37.191383079063037</c:v>
                </c:pt>
                <c:pt idx="66">
                  <c:v>42.622064772118449</c:v>
                </c:pt>
                <c:pt idx="67">
                  <c:v>44.962424799060813</c:v>
                </c:pt>
                <c:pt idx="68">
                  <c:v>43.639461402385223</c:v>
                </c:pt>
                <c:pt idx="69">
                  <c:v>38.977082161559338</c:v>
                </c:pt>
                <c:pt idx="70">
                  <c:v>32.116800120898013</c:v>
                </c:pt>
                <c:pt idx="71">
                  <c:v>24.7382515846557</c:v>
                </c:pt>
                <c:pt idx="72">
                  <c:v>18.647962570381079</c:v>
                </c:pt>
                <c:pt idx="73">
                  <c:v>15.33704823502354</c:v>
                </c:pt>
                <c:pt idx="74">
                  <c:v>15.616135880052919</c:v>
                </c:pt>
                <c:pt idx="75">
                  <c:v>19.41689511644412</c:v>
                </c:pt>
                <c:pt idx="76">
                  <c:v>25.808767527016109</c:v>
                </c:pt>
                <c:pt idx="77">
                  <c:v>33.226799821317229</c:v>
                </c:pt>
                <c:pt idx="78">
                  <c:v>39.854798980781837</c:v>
                </c:pt>
                <c:pt idx="79">
                  <c:v>44.069999651621067</c:v>
                </c:pt>
                <c:pt idx="80">
                  <c:v>44.840373699350728</c:v>
                </c:pt>
                <c:pt idx="81">
                  <c:v>41.97730668935224</c:v>
                </c:pt>
                <c:pt idx="82">
                  <c:v>36.181777278626242</c:v>
                </c:pt>
                <c:pt idx="83">
                  <c:v>28.872733193072861</c:v>
                </c:pt>
                <c:pt idx="84">
                  <c:v>21.839683336659451</c:v>
                </c:pt>
                <c:pt idx="85">
                  <c:v>16.804563600424949</c:v>
                </c:pt>
                <c:pt idx="86">
                  <c:v>15.00014690173945</c:v>
                </c:pt>
                <c:pt idx="87">
                  <c:v>16.86821737967357</c:v>
                </c:pt>
                <c:pt idx="88">
                  <c:v>21.95140622999347</c:v>
                </c:pt>
                <c:pt idx="89">
                  <c:v>29.005171539731979</c:v>
                </c:pt>
                <c:pt idx="90">
                  <c:v>36.302505552399623</c:v>
                </c:pt>
                <c:pt idx="91">
                  <c:v>42.056766398274313</c:v>
                </c:pt>
                <c:pt idx="92">
                  <c:v>44.859110335423047</c:v>
                </c:pt>
                <c:pt idx="93">
                  <c:v>44.023425832870252</c:v>
                </c:pt>
                <c:pt idx="94">
                  <c:v>39.75431760235675</c:v>
                </c:pt>
                <c:pt idx="95">
                  <c:v>33.097012229066941</c:v>
                </c:pt>
                <c:pt idx="96">
                  <c:v>25.681450250024021</c:v>
                </c:pt>
                <c:pt idx="97">
                  <c:v>19.323219864463159</c:v>
                </c:pt>
                <c:pt idx="98">
                  <c:v>15.57903762180665</c:v>
                </c:pt>
                <c:pt idx="99">
                  <c:v>15.36560991797764</c:v>
                </c:pt>
                <c:pt idx="100">
                  <c:v>18.735191298424859</c:v>
                </c:pt>
                <c:pt idx="101">
                  <c:v>24.862790722955811</c:v>
                </c:pt>
                <c:pt idx="102">
                  <c:v>32.248158144944298</c:v>
                </c:pt>
                <c:pt idx="103">
                  <c:v>39.083098045794017</c:v>
                </c:pt>
                <c:pt idx="104">
                  <c:v>43.694178760914411</c:v>
                </c:pt>
                <c:pt idx="105">
                  <c:v>44.952446914181998</c:v>
                </c:pt>
                <c:pt idx="106">
                  <c:v>42.549834578040837</c:v>
                </c:pt>
                <c:pt idx="107">
                  <c:v>37.074585046412942</c:v>
                </c:pt>
                <c:pt idx="108">
                  <c:v>29.867230360643941</c:v>
                </c:pt>
                <c:pt idx="109">
                  <c:v>22.692382313092359</c:v>
                </c:pt>
                <c:pt idx="110">
                  <c:v>17.30669393737244</c:v>
                </c:pt>
                <c:pt idx="111">
                  <c:v>15.02876958030906</c:v>
                </c:pt>
                <c:pt idx="112">
                  <c:v>16.416324569900642</c:v>
                </c:pt>
                <c:pt idx="113">
                  <c:v>21.129637052023121</c:v>
                </c:pt>
                <c:pt idx="114">
                  <c:v>28.01472374853341</c:v>
                </c:pt>
                <c:pt idx="115">
                  <c:v>35.385875310332523</c:v>
                </c:pt>
                <c:pt idx="116">
                  <c:v>41.438376757194042</c:v>
                </c:pt>
                <c:pt idx="117">
                  <c:v>44.690364646558763</c:v>
                </c:pt>
                <c:pt idx="118">
                  <c:v>44.345638926067537</c:v>
                </c:pt>
                <c:pt idx="119">
                  <c:v>40.488600474826363</c:v>
                </c:pt>
                <c:pt idx="120">
                  <c:v>34.063586824618042</c:v>
                </c:pt>
                <c:pt idx="121">
                  <c:v>26.643665397198049</c:v>
                </c:pt>
                <c:pt idx="122">
                  <c:v>20.045491736805491</c:v>
                </c:pt>
                <c:pt idx="123">
                  <c:v>15.8845288748557</c:v>
                </c:pt>
                <c:pt idx="124">
                  <c:v>15.179525638607069</c:v>
                </c:pt>
                <c:pt idx="125">
                  <c:v>18.10309140814072</c:v>
                </c:pt>
                <c:pt idx="126">
                  <c:v>23.939435320154029</c:v>
                </c:pt>
                <c:pt idx="127">
                  <c:v>31.259616835376089</c:v>
                </c:pt>
                <c:pt idx="128">
                  <c:v>38.271400218625359</c:v>
                </c:pt>
                <c:pt idx="129">
                  <c:v>43.258056353187463</c:v>
                </c:pt>
                <c:pt idx="130">
                  <c:v>44.998677901609007</c:v>
                </c:pt>
                <c:pt idx="131">
                  <c:v>43.067100002537643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98E-45B4-A93A-A24A59B9C9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940544"/>
        <c:axId val="504940936"/>
      </c:scatterChart>
      <c:valAx>
        <c:axId val="504940544"/>
        <c:scaling>
          <c:orientation val="minMax"/>
          <c:max val="120"/>
          <c:min val="0"/>
        </c:scaling>
        <c:delete val="1"/>
        <c:axPos val="b"/>
        <c:majorTickMark val="none"/>
        <c:minorTickMark val="none"/>
        <c:tickLblPos val="none"/>
        <c:crossAx val="504940936"/>
        <c:crosses val="autoZero"/>
        <c:crossBetween val="midCat"/>
      </c:valAx>
      <c:valAx>
        <c:axId val="504940936"/>
        <c:scaling>
          <c:orientation val="minMax"/>
        </c:scaling>
        <c:delete val="1"/>
        <c:axPos val="l"/>
        <c:numFmt formatCode="General" sourceLinked="0"/>
        <c:majorTickMark val="none"/>
        <c:minorTickMark val="none"/>
        <c:tickLblPos val="nextTo"/>
        <c:crossAx val="504940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4E6A4-F4C1-44D8-87E6-53021E181C1B}" type="datetimeFigureOut">
              <a:rPr lang="en-US" smtClean="0"/>
              <a:t>8/13/2018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019F9-CA58-4A06-A374-595AD0DB5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9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078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24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53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76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2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3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71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527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70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944563"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EC4DD5A3-EFF7-4B15-90E6-A126D96CEEEE}" type="slidenum">
              <a:rPr lang="en-US" altLang="en-US" sz="1200" smtClean="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3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1097230"/>
      </p:ext>
    </p:extLst>
  </p:cSld>
  <p:clrMapOvr>
    <a:masterClrMapping/>
  </p:clrMapOvr>
  <p:transition>
    <p:cut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7614503"/>
      </p:ext>
    </p:extLst>
  </p:cSld>
  <p:clrMapOvr>
    <a:masterClrMapping/>
  </p:clrMapOvr>
  <p:transition>
    <p:cut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1500655"/>
      </p:ext>
    </p:extLst>
  </p:cSld>
  <p:clrMapOvr>
    <a:masterClrMapping/>
  </p:clrMapOvr>
  <p:transition>
    <p:cut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81057405"/>
      </p:ext>
    </p:extLst>
  </p:cSld>
  <p:clrMapOvr>
    <a:masterClrMapping/>
  </p:clrMapOvr>
  <p:transition>
    <p:cut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7532860"/>
      </p:ext>
    </p:extLst>
  </p:cSld>
  <p:clrMapOvr>
    <a:masterClrMapping/>
  </p:clrMapOvr>
  <p:transition>
    <p:cut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757989"/>
      </p:ext>
    </p:extLst>
  </p:cSld>
  <p:clrMapOvr>
    <a:masterClrMapping/>
  </p:clrMapOvr>
  <p:transition>
    <p:cut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8534422"/>
      </p:ext>
    </p:extLst>
  </p:cSld>
  <p:clrMapOvr>
    <a:masterClrMapping/>
  </p:clrMapOvr>
  <p:transition>
    <p:cut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7703821"/>
      </p:ext>
    </p:extLst>
  </p:cSld>
  <p:clrMapOvr>
    <a:masterClrMapping/>
  </p:clrMapOvr>
  <p:transition>
    <p:cut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0150151"/>
      </p:ext>
    </p:extLst>
  </p:cSld>
  <p:clrMapOvr>
    <a:masterClrMapping/>
  </p:clrMapOvr>
  <p:transition>
    <p:cut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7783749"/>
      </p:ext>
    </p:extLst>
  </p:cSld>
  <p:clrMapOvr>
    <a:masterClrMapping/>
  </p:clrMapOvr>
  <p:transition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44821"/>
      </p:ext>
    </p:extLst>
  </p:cSld>
  <p:clrMapOvr>
    <a:masterClrMapping/>
  </p:clrMapOvr>
  <p:transition>
    <p:cut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301983"/>
      </p:ext>
    </p:extLst>
  </p:cSld>
  <p:clrMapOvr>
    <a:masterClrMapping/>
  </p:clrMapOvr>
  <p:transition>
    <p:cut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336846"/>
      </p:ext>
    </p:extLst>
  </p:cSld>
  <p:clrMapOvr>
    <a:masterClrMapping/>
  </p:clrMapOvr>
  <p:transition>
    <p:cut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01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transition>
    <p:cut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.wdp"/><Relationship Id="rId3" Type="http://schemas.openxmlformats.org/officeDocument/2006/relationships/image" Target="../media/image37.tiff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microsoft.com/office/2007/relationships/hdphoto" Target="../media/hdphoto2.wdp"/><Relationship Id="rId5" Type="http://schemas.openxmlformats.org/officeDocument/2006/relationships/image" Target="../media/image39.tiff"/><Relationship Id="rId15" Type="http://schemas.openxmlformats.org/officeDocument/2006/relationships/image" Target="../media/image45.tif"/><Relationship Id="rId10" Type="http://schemas.openxmlformats.org/officeDocument/2006/relationships/image" Target="../media/image43.png"/><Relationship Id="rId4" Type="http://schemas.openxmlformats.org/officeDocument/2006/relationships/image" Target="../media/image38.tiff"/><Relationship Id="rId9" Type="http://schemas.microsoft.com/office/2007/relationships/hdphoto" Target="../media/hdphoto1.wdp"/><Relationship Id="rId14" Type="http://schemas.openxmlformats.org/officeDocument/2006/relationships/chart" Target="../charts/char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echnological" TargetMode="External"/><Relationship Id="rId2" Type="http://schemas.openxmlformats.org/officeDocument/2006/relationships/hyperlink" Target="https://ourworldindata.org/wp-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ommons.wikimedia.org/w/index.php?curid=928106" TargetMode="External"/><Relationship Id="rId4" Type="http://schemas.openxmlformats.org/officeDocument/2006/relationships/hyperlink" Target="https://commons.wikimedia.org/w/index.php?curid=7155370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6551-C254-4167-A890-786C5DF4C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81200"/>
            <a:ext cx="10363200" cy="1143000"/>
          </a:xfrm>
        </p:spPr>
        <p:txBody>
          <a:bodyPr/>
          <a:lstStyle/>
          <a:p>
            <a:r>
              <a:rPr lang="en-US" sz="4800" dirty="0">
                <a:latin typeface="Arial Black" panose="020B0A04020102020204" pitchFamily="34" charset="0"/>
              </a:rPr>
              <a:t>Initial Results in Semiconductor Manufacturing Plasmas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C11098-42CF-47DE-B861-326F306A0D5F}"/>
              </a:ext>
            </a:extLst>
          </p:cNvPr>
          <p:cNvSpPr txBox="1"/>
          <p:nvPr/>
        </p:nvSpPr>
        <p:spPr>
          <a:xfrm>
            <a:off x="2824065" y="4114800"/>
            <a:ext cx="6019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Caron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West Virginia University – Scime Group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16 August 2018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Princeton Plasma Physics Lab – Graduate Summer School</a:t>
            </a:r>
          </a:p>
        </p:txBody>
      </p:sp>
    </p:spTree>
    <p:extLst>
      <p:ext uri="{BB962C8B-B14F-4D97-AF65-F5344CB8AC3E}">
        <p14:creationId xmlns:p14="http://schemas.microsoft.com/office/powerpoint/2010/main" val="396236792"/>
      </p:ext>
    </p:extLst>
  </p:cSld>
  <p:clrMapOvr>
    <a:masterClrMapping/>
  </p:clrMapOvr>
  <p:transition>
    <p:cut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59BF-358B-42DF-A9E9-6C98768C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dirty="0"/>
              <a:t>LIF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6D9E84-0C86-4897-9119-2094B6726B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8" t="11450" b="7949"/>
          <a:stretch/>
        </p:blipFill>
        <p:spPr>
          <a:xfrm>
            <a:off x="2138362" y="3886200"/>
            <a:ext cx="7915275" cy="228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E4FA92-D3C7-49F0-82DD-5EA96BB8F347}"/>
              </a:ext>
            </a:extLst>
          </p:cNvPr>
          <p:cNvSpPr txBox="1"/>
          <p:nvPr/>
        </p:nvSpPr>
        <p:spPr>
          <a:xfrm>
            <a:off x="228600" y="5029200"/>
            <a:ext cx="2628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Confocal LIF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E9A584-E45C-4791-8019-2FB1202977DE}"/>
              </a:ext>
            </a:extLst>
          </p:cNvPr>
          <p:cNvSpPr txBox="1"/>
          <p:nvPr/>
        </p:nvSpPr>
        <p:spPr>
          <a:xfrm>
            <a:off x="1143000" y="1447800"/>
            <a:ext cx="9067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Developed at WVU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Allows for collection and injection along the same optical path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Lets us measure previously forbidden regions of plasmas such as in antenna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Many applications outside of plasma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Medicine, additive manufacturing, etc.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B6D4F-707F-42E1-9993-F58C244FBB36}"/>
              </a:ext>
            </a:extLst>
          </p:cNvPr>
          <p:cNvSpPr txBox="1"/>
          <p:nvPr/>
        </p:nvSpPr>
        <p:spPr>
          <a:xfrm>
            <a:off x="10245012" y="6018311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D.S. Thompson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890689"/>
      </p:ext>
    </p:extLst>
  </p:cSld>
  <p:clrMapOvr>
    <a:masterClrMapping/>
  </p:clrMapOvr>
  <p:transition>
    <p:cut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C917-37B3-4E06-A61F-AF1E4C0B5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Ribbon Experiment for Velocity and Angular distribution (REVAN)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9E80C-8340-4C4E-8236-6336CB136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4400" y="1981199"/>
            <a:ext cx="5486401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68172"/>
      </p:ext>
    </p:extLst>
  </p:cSld>
  <p:clrMapOvr>
    <a:masterClrMapping/>
  </p:clrMapOvr>
  <p:transition>
    <p:cut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334C-E318-4D34-AF4D-2F25CF831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dirty="0"/>
              <a:t>REVAN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33691-A9AB-4329-930F-FFBB7A3E5A5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5080000" cy="4572000"/>
          </a:xfrm>
        </p:spPr>
        <p:txBody>
          <a:bodyPr/>
          <a:lstStyle/>
          <a:p>
            <a:r>
              <a:rPr lang="en-US" sz="2400" dirty="0"/>
              <a:t>Orange plate mimics silicon wafer</a:t>
            </a:r>
          </a:p>
          <a:p>
            <a:pPr lvl="1"/>
            <a:r>
              <a:rPr lang="en-US" sz="2000" dirty="0"/>
              <a:t>Biased relative to plasma source</a:t>
            </a:r>
          </a:p>
          <a:p>
            <a:endParaRPr lang="en-US" sz="2400" dirty="0"/>
          </a:p>
          <a:p>
            <a:r>
              <a:rPr lang="en-US" sz="2400" dirty="0"/>
              <a:t>Green marks exchangeable extraction optics</a:t>
            </a:r>
          </a:p>
          <a:p>
            <a:pPr lvl="1"/>
            <a:r>
              <a:rPr lang="en-US" sz="2000" dirty="0"/>
              <a:t>Different blocker geometry can create a double or single beamlet</a:t>
            </a:r>
          </a:p>
          <a:p>
            <a:pPr lvl="1"/>
            <a:endParaRPr lang="en-US" sz="2000" dirty="0"/>
          </a:p>
          <a:p>
            <a:r>
              <a:rPr lang="en-US" sz="2400" dirty="0"/>
              <a:t>Source parameters:</a:t>
            </a:r>
          </a:p>
          <a:p>
            <a:pPr lvl="1"/>
            <a:r>
              <a:rPr lang="en-US" sz="2000" dirty="0"/>
              <a:t>Pressure</a:t>
            </a:r>
          </a:p>
          <a:p>
            <a:pPr lvl="1"/>
            <a:r>
              <a:rPr lang="en-US" sz="2000" dirty="0"/>
              <a:t>Power</a:t>
            </a:r>
          </a:p>
          <a:p>
            <a:pPr lvl="1"/>
            <a:r>
              <a:rPr lang="en-US" sz="2000" dirty="0"/>
              <a:t>Extraction Voltage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E0114-C694-40E4-AA05-6BD409F9B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1" y="2084097"/>
            <a:ext cx="5732106" cy="403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54608"/>
      </p:ext>
    </p:extLst>
  </p:cSld>
  <p:clrMapOvr>
    <a:masterClrMapping/>
  </p:clrMapOvr>
  <p:transition>
    <p:cut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270B-DF01-4352-BF28-6631C74D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10EC8F-E3DD-495F-8F85-1C5D45A64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5"/>
          <a:stretch/>
        </p:blipFill>
        <p:spPr>
          <a:xfrm>
            <a:off x="8283855" y="1910711"/>
            <a:ext cx="3908145" cy="3092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8F7B5A-E4A6-4617-A13D-B5A34CF66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49"/>
          <a:stretch/>
        </p:blipFill>
        <p:spPr>
          <a:xfrm>
            <a:off x="4190999" y="1910711"/>
            <a:ext cx="4038601" cy="3267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342F1A-FB3B-4B7F-9E0F-BB60BB206A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986912"/>
            <a:ext cx="4092855" cy="2685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2B5AD0-89E7-4D3C-A15D-CEE828547867}"/>
              </a:ext>
            </a:extLst>
          </p:cNvPr>
          <p:cNvSpPr txBox="1"/>
          <p:nvPr/>
        </p:nvSpPr>
        <p:spPr>
          <a:xfrm>
            <a:off x="457200" y="5288550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Held source parameters constant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Looked “up and down” for beamlet</a:t>
            </a:r>
          </a:p>
        </p:txBody>
      </p:sp>
    </p:spTree>
    <p:extLst>
      <p:ext uri="{BB962C8B-B14F-4D97-AF65-F5344CB8AC3E}">
        <p14:creationId xmlns:p14="http://schemas.microsoft.com/office/powerpoint/2010/main" val="3616913679"/>
      </p:ext>
    </p:extLst>
  </p:cSld>
  <p:clrMapOvr>
    <a:masterClrMapping/>
  </p:clrMapOvr>
  <p:transition>
    <p:cut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B270B-DF01-4352-BF28-6631C74D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342F1A-FB3B-4B7F-9E0F-BB60BB206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986912"/>
            <a:ext cx="4092855" cy="2685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2B5AD0-89E7-4D3C-A15D-CEE828547867}"/>
              </a:ext>
            </a:extLst>
          </p:cNvPr>
          <p:cNvSpPr txBox="1"/>
          <p:nvPr/>
        </p:nvSpPr>
        <p:spPr>
          <a:xfrm>
            <a:off x="457200" y="5288550"/>
            <a:ext cx="11277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Held source parameters constant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Looked “left and right” for beamlet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83804D-244E-4540-8747-6E53CD68C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1828800"/>
            <a:ext cx="3962400" cy="2970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B3EE2C-A61E-49DC-A5CD-D951EB6C7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723"/>
          <a:stretch/>
        </p:blipFill>
        <p:spPr>
          <a:xfrm>
            <a:off x="4321456" y="1752601"/>
            <a:ext cx="3790784" cy="30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67765"/>
      </p:ext>
    </p:extLst>
  </p:cSld>
  <p:clrMapOvr>
    <a:masterClrMapping/>
  </p:clrMapOvr>
  <p:transition>
    <p:cut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875D-72A1-4B0B-B2B3-279FBC21F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2304E3-AC3C-4CE5-8BF3-331139148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43101"/>
            <a:ext cx="4319646" cy="3238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2CECC3-BF39-437B-9F10-C67EE294A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599" y="1943100"/>
            <a:ext cx="4319646" cy="323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0FE43A-0AB0-4505-8358-14E7DBBB8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199" y="1943101"/>
            <a:ext cx="4218007" cy="3162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4D6C95D-A3EB-42AD-8B4A-0A1D55321AC2}"/>
              </a:ext>
            </a:extLst>
          </p:cNvPr>
          <p:cNvSpPr txBox="1"/>
          <p:nvPr/>
        </p:nvSpPr>
        <p:spPr>
          <a:xfrm>
            <a:off x="685800" y="54102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Pressure, Power and Position are held constant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Varied the bias on the “wafer”</a:t>
            </a:r>
          </a:p>
        </p:txBody>
      </p:sp>
    </p:spTree>
    <p:extLst>
      <p:ext uri="{BB962C8B-B14F-4D97-AF65-F5344CB8AC3E}">
        <p14:creationId xmlns:p14="http://schemas.microsoft.com/office/powerpoint/2010/main" val="787318595"/>
      </p:ext>
    </p:extLst>
  </p:cSld>
  <p:clrMapOvr>
    <a:masterClrMapping/>
  </p:clrMapOvr>
  <p:transition>
    <p:cut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88981-512B-4386-9ADA-C0DAFF4AF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0"/>
            <a:ext cx="10363200" cy="1143000"/>
          </a:xfrm>
        </p:spPr>
        <p:txBody>
          <a:bodyPr/>
          <a:lstStyle/>
          <a:p>
            <a:r>
              <a:rPr lang="en-US" dirty="0"/>
              <a:t>Results and Looking Forward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939BD-466C-416C-8148-84E80080B37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76300" y="1583094"/>
            <a:ext cx="10439400" cy="4114800"/>
          </a:xfrm>
        </p:spPr>
        <p:txBody>
          <a:bodyPr/>
          <a:lstStyle/>
          <a:p>
            <a:r>
              <a:rPr lang="en-US" sz="2400" dirty="0"/>
              <a:t>We have confirmed the existence of an ion beamlet in REVAN</a:t>
            </a:r>
          </a:p>
          <a:p>
            <a:endParaRPr lang="en-US" sz="2400" dirty="0"/>
          </a:p>
          <a:p>
            <a:r>
              <a:rPr lang="en-US" sz="2400" dirty="0"/>
              <a:t>Failed to see velocity increase with extraction voltage</a:t>
            </a:r>
          </a:p>
          <a:p>
            <a:pPr lvl="1"/>
            <a:r>
              <a:rPr lang="en-US" sz="2000" dirty="0"/>
              <a:t>Most likely not in “wafer” sheath</a:t>
            </a:r>
          </a:p>
          <a:p>
            <a:endParaRPr lang="en-US" sz="2400" dirty="0"/>
          </a:p>
          <a:p>
            <a:r>
              <a:rPr lang="en-US" sz="2400" dirty="0"/>
              <a:t>Improve ion signal</a:t>
            </a:r>
          </a:p>
          <a:p>
            <a:endParaRPr lang="en-US" sz="2400" dirty="0"/>
          </a:p>
          <a:p>
            <a:r>
              <a:rPr lang="en-US" sz="2400" dirty="0"/>
              <a:t>Create an ion density map of the beamlet</a:t>
            </a:r>
          </a:p>
          <a:p>
            <a:endParaRPr lang="en-US" sz="2400" dirty="0"/>
          </a:p>
          <a:p>
            <a:r>
              <a:rPr lang="en-US" sz="2400" dirty="0"/>
              <a:t>Investigate new biased “wafer” structure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801533"/>
      </p:ext>
    </p:extLst>
  </p:cSld>
  <p:clrMapOvr>
    <a:masterClrMapping/>
  </p:clrMapOvr>
  <p:transition>
    <p:cut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29282"/>
            <a:ext cx="6041787" cy="4668654"/>
          </a:xfrm>
          <a:prstGeom prst="rect">
            <a:avLst/>
          </a:prstGeom>
        </p:spPr>
      </p:pic>
      <p:cxnSp>
        <p:nvCxnSpPr>
          <p:cNvPr id="7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Double Layers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6758326" cy="5067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92025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4800" y="103188"/>
            <a:ext cx="1158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Solar Anisotropic Instabilities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F6BC28-BB52-41AC-9538-B3CC8D7F4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198563"/>
            <a:ext cx="4762500" cy="4762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79FEAA-691D-4743-AEC9-F065B725105D}"/>
              </a:ext>
            </a:extLst>
          </p:cNvPr>
          <p:cNvSpPr txBox="1"/>
          <p:nvPr/>
        </p:nvSpPr>
        <p:spPr>
          <a:xfrm>
            <a:off x="1219200" y="1351508"/>
            <a:ext cx="4419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Look at ion temperature in solar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Whenever particles enter the instability regions their energy gets redirected or they are ejected in a loss cone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Investigate if this holds for low beta plasmas with LIF and B-Dot probe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DD695C-9EC5-40DB-B033-4348199C6862}"/>
              </a:ext>
            </a:extLst>
          </p:cNvPr>
          <p:cNvSpPr txBox="1"/>
          <p:nvPr/>
        </p:nvSpPr>
        <p:spPr>
          <a:xfrm>
            <a:off x="8763000" y="5920561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K.G. Klein (2015)</a:t>
            </a:r>
          </a:p>
        </p:txBody>
      </p:sp>
    </p:spTree>
    <p:extLst>
      <p:ext uri="{BB962C8B-B14F-4D97-AF65-F5344CB8AC3E}">
        <p14:creationId xmlns:p14="http://schemas.microsoft.com/office/powerpoint/2010/main" val="1328475759"/>
      </p:ext>
    </p:extLst>
  </p:cSld>
  <p:clrMapOvr>
    <a:masterClrMapping/>
  </p:clrMapOvr>
  <p:transition>
    <p:cut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Magnetized sheaths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99038"/>
            <a:ext cx="9448800" cy="541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863977" y="1447800"/>
            <a:ext cx="3549747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In collaboration with UIUC – measurements of the full 3D flow field in a 3D volume to investigate the physics of magnetized sheaths for fusion wall and Hall thruster fundamental science.</a:t>
            </a:r>
          </a:p>
        </p:txBody>
      </p:sp>
    </p:spTree>
    <p:extLst>
      <p:ext uri="{BB962C8B-B14F-4D97-AF65-F5344CB8AC3E}">
        <p14:creationId xmlns:p14="http://schemas.microsoft.com/office/powerpoint/2010/main" val="1990578630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4C3D7-3EA8-4A32-B44D-95608199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1143000"/>
          </a:xfrm>
        </p:spPr>
        <p:txBody>
          <a:bodyPr/>
          <a:lstStyle/>
          <a:p>
            <a:r>
              <a:rPr lang="en-US" dirty="0"/>
              <a:t>Industry Plasmas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C7739-D80A-46C9-9244-C3A44965A62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6459" y="1962150"/>
            <a:ext cx="5080000" cy="3619500"/>
          </a:xfrm>
        </p:spPr>
        <p:txBody>
          <a:bodyPr/>
          <a:lstStyle/>
          <a:p>
            <a:r>
              <a:rPr lang="en-US" sz="2400" dirty="0"/>
              <a:t>Plasma is used for semiconductor etching and doping.</a:t>
            </a:r>
          </a:p>
          <a:p>
            <a:endParaRPr lang="en-US" sz="2400" dirty="0"/>
          </a:p>
          <a:p>
            <a:r>
              <a:rPr lang="en-US" sz="2400" dirty="0"/>
              <a:t>Provides more controllable, anisotropic etches compared with “wet” etching.</a:t>
            </a:r>
          </a:p>
          <a:p>
            <a:endParaRPr lang="en-US" sz="2400" dirty="0"/>
          </a:p>
          <a:p>
            <a:r>
              <a:rPr lang="en-US" sz="2400" dirty="0"/>
              <a:t>Much more green, no need for harmful chemicals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93E40F-3C95-4835-98E8-11C5E31A5E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542" y="1524000"/>
            <a:ext cx="5661858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10694"/>
      </p:ext>
    </p:extLst>
  </p:cSld>
  <p:clrMapOvr>
    <a:masterClrMapping/>
  </p:clrMapOvr>
  <p:transition>
    <p:cut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2104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Space Imaging</a:t>
            </a:r>
          </a:p>
        </p:txBody>
      </p:sp>
      <p:pic>
        <p:nvPicPr>
          <p:cNvPr id="5" name="Picture 1026" descr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45"/>
          <a:stretch>
            <a:fillRect/>
          </a:stretch>
        </p:blipFill>
        <p:spPr bwMode="auto">
          <a:xfrm>
            <a:off x="7663375" y="80914"/>
            <a:ext cx="4536684" cy="445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TWINS-FirstLight-v3_8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641"/>
            <a:ext cx="7696200" cy="469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B8D8CE-EA49-4F29-8D42-B34EA9C45118}"/>
              </a:ext>
            </a:extLst>
          </p:cNvPr>
          <p:cNvSpPr txBox="1"/>
          <p:nvPr/>
        </p:nvSpPr>
        <p:spPr>
          <a:xfrm>
            <a:off x="8153400" y="5105400"/>
            <a:ext cx="3489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Look at the Earth’s magnetosphere by imaging charge exchange of  neutral atoms (~1-100 </a:t>
            </a:r>
            <a:r>
              <a:rPr lang="en-US" dirty="0" err="1"/>
              <a:t>keV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30319007"/>
      </p:ext>
    </p:extLst>
  </p:cSld>
  <p:clrMapOvr>
    <a:masterClrMapping/>
  </p:clrMapOvr>
  <p:transition>
    <p:cut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Projects- ultra compact plasma spectrometer</a:t>
            </a:r>
          </a:p>
        </p:txBody>
      </p:sp>
      <p:pic>
        <p:nvPicPr>
          <p:cNvPr id="6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6" t="10541" r="26534" b="9573"/>
          <a:stretch>
            <a:fillRect/>
          </a:stretch>
        </p:blipFill>
        <p:spPr bwMode="auto">
          <a:xfrm>
            <a:off x="7364243" y="1543050"/>
            <a:ext cx="44926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070806" y="1130300"/>
            <a:ext cx="28813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30188" indent="-2301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500"/>
              </a:spcAft>
              <a:buSzPct val="50000"/>
              <a:buFont typeface="Wingdings" panose="05000000000000000000" pitchFamily="2" charset="2"/>
              <a:buChar char="Ø"/>
            </a:pPr>
            <a:r>
              <a:rPr lang="en-US" altLang="en-US" sz="1400" b="1">
                <a:solidFill>
                  <a:srgbClr val="002060"/>
                </a:solidFill>
                <a:latin typeface="Arial Narrow" panose="020B0606020202030204" pitchFamily="34" charset="0"/>
              </a:rPr>
              <a:t>I/O and Applied Voltage Top Chip</a:t>
            </a:r>
          </a:p>
          <a:p>
            <a:pPr lvl="1">
              <a:spcBef>
                <a:spcPct val="0"/>
              </a:spcBef>
              <a:spcAft>
                <a:spcPts val="500"/>
              </a:spcAft>
              <a:buSzPct val="50000"/>
              <a:buFont typeface="Wingdings" panose="05000000000000000000" pitchFamily="2" charset="2"/>
              <a:buChar char="Ø"/>
            </a:pPr>
            <a:r>
              <a:rPr lang="en-US" altLang="en-US" sz="1000">
                <a:solidFill>
                  <a:srgbClr val="002060"/>
                </a:solidFill>
                <a:latin typeface="Arial Narrow" panose="020B0606020202030204" pitchFamily="34" charset="0"/>
              </a:rPr>
              <a:t>Maybe Bottom Chip As Well</a:t>
            </a:r>
          </a:p>
        </p:txBody>
      </p:sp>
      <p:cxnSp>
        <p:nvCxnSpPr>
          <p:cNvPr id="16" name="Straight Arrow Connector 43"/>
          <p:cNvCxnSpPr>
            <a:cxnSpLocks noChangeShapeType="1"/>
          </p:cNvCxnSpPr>
          <p:nvPr/>
        </p:nvCxnSpPr>
        <p:spPr bwMode="auto">
          <a:xfrm flipH="1">
            <a:off x="11147256" y="1403350"/>
            <a:ext cx="407987" cy="5048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Rectangle 5"/>
          <p:cNvSpPr>
            <a:spLocks noChangeArrowheads="1"/>
          </p:cNvSpPr>
          <p:nvPr/>
        </p:nvSpPr>
        <p:spPr bwMode="auto">
          <a:xfrm rot="19064649">
            <a:off x="10220156" y="5443538"/>
            <a:ext cx="1865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500"/>
              </a:spcAft>
              <a:buSzPct val="50000"/>
              <a:buFontTx/>
              <a:buNone/>
            </a:pPr>
            <a:r>
              <a:rPr lang="en-US" altLang="en-US" sz="1200" b="1">
                <a:solidFill>
                  <a:srgbClr val="002060"/>
                </a:solidFill>
                <a:latin typeface="Arial Narrow" panose="020B0606020202030204" pitchFamily="34" charset="0"/>
              </a:rPr>
              <a:t>8 SSSD </a:t>
            </a:r>
            <a:r>
              <a:rPr lang="en-US" altLang="en-US" sz="1200">
                <a:solidFill>
                  <a:srgbClr val="002060"/>
                </a:solidFill>
                <a:latin typeface="Arial Narrow" panose="020B0606020202030204" pitchFamily="34" charset="0"/>
              </a:rPr>
              <a:t>Energy Band </a:t>
            </a:r>
            <a:r>
              <a:rPr lang="en-US" altLang="en-US" sz="1200" b="1">
                <a:solidFill>
                  <a:srgbClr val="002060"/>
                </a:solidFill>
                <a:latin typeface="Arial Narrow" panose="020B0606020202030204" pitchFamily="34" charset="0"/>
              </a:rPr>
              <a:t>Pixels</a:t>
            </a:r>
          </a:p>
        </p:txBody>
      </p:sp>
      <p:cxnSp>
        <p:nvCxnSpPr>
          <p:cNvPr id="20" name="Straight Arrow Connector 25"/>
          <p:cNvCxnSpPr>
            <a:cxnSpLocks noChangeShapeType="1"/>
          </p:cNvCxnSpPr>
          <p:nvPr/>
        </p:nvCxnSpPr>
        <p:spPr bwMode="auto">
          <a:xfrm flipH="1" flipV="1">
            <a:off x="10078868" y="4740275"/>
            <a:ext cx="981075" cy="7270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5"/>
          <p:cNvCxnSpPr>
            <a:cxnSpLocks noChangeShapeType="1"/>
          </p:cNvCxnSpPr>
          <p:nvPr/>
        </p:nvCxnSpPr>
        <p:spPr bwMode="auto">
          <a:xfrm flipV="1">
            <a:off x="11072643" y="3970338"/>
            <a:ext cx="425450" cy="14970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 flipV="1">
            <a:off x="10253493" y="4638675"/>
            <a:ext cx="806450" cy="8286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5"/>
          <p:cNvCxnSpPr>
            <a:cxnSpLocks noChangeShapeType="1"/>
          </p:cNvCxnSpPr>
          <p:nvPr/>
        </p:nvCxnSpPr>
        <p:spPr bwMode="auto">
          <a:xfrm flipH="1" flipV="1">
            <a:off x="10512256" y="4510088"/>
            <a:ext cx="547687" cy="957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Arrow Connector 25"/>
          <p:cNvCxnSpPr>
            <a:cxnSpLocks noChangeShapeType="1"/>
          </p:cNvCxnSpPr>
          <p:nvPr/>
        </p:nvCxnSpPr>
        <p:spPr bwMode="auto">
          <a:xfrm flipH="1" flipV="1">
            <a:off x="10683706" y="4405313"/>
            <a:ext cx="376237" cy="10620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25"/>
          <p:cNvCxnSpPr>
            <a:cxnSpLocks noChangeShapeType="1"/>
          </p:cNvCxnSpPr>
          <p:nvPr/>
        </p:nvCxnSpPr>
        <p:spPr bwMode="auto">
          <a:xfrm flipH="1" flipV="1">
            <a:off x="10866268" y="4292600"/>
            <a:ext cx="193675" cy="1174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flipV="1">
            <a:off x="11059943" y="4129088"/>
            <a:ext cx="25400" cy="133826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Arrow Connector 25"/>
          <p:cNvCxnSpPr>
            <a:cxnSpLocks noChangeShapeType="1"/>
          </p:cNvCxnSpPr>
          <p:nvPr/>
        </p:nvCxnSpPr>
        <p:spPr bwMode="auto">
          <a:xfrm flipV="1">
            <a:off x="11059943" y="4049713"/>
            <a:ext cx="246063" cy="14176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9B9E4D-A77D-419A-974E-6C963E142F4D}"/>
              </a:ext>
            </a:extLst>
          </p:cNvPr>
          <p:cNvSpPr txBox="1"/>
          <p:nvPr/>
        </p:nvSpPr>
        <p:spPr>
          <a:xfrm>
            <a:off x="848672" y="900737"/>
            <a:ext cx="64371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situ probes that can make direct, spatially resolved measurements of the ion energy spectra in the edge of tokamak.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be easily replaced and requiring minimal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ion spectrometers will consist of a combined collimator and energy analyzer fabricated from silicon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Published results as of yesterday: A. M. </a:t>
            </a:r>
            <a:r>
              <a:rPr lang="en-US" sz="2000" dirty="0" err="1"/>
              <a:t>Keesee</a:t>
            </a:r>
            <a:r>
              <a:rPr lang="en-US" sz="2000" dirty="0"/>
              <a:t>, et al. (2018)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D6C826-98C0-4803-89BC-A4C7B5C25A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000"/>
          <a:stretch/>
        </p:blipFill>
        <p:spPr>
          <a:xfrm>
            <a:off x="1447800" y="4249540"/>
            <a:ext cx="2776700" cy="20917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2B32FE-28CD-4BE7-9EB4-1C90572BB0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71" r="2907" b="5325"/>
          <a:stretch/>
        </p:blipFill>
        <p:spPr>
          <a:xfrm>
            <a:off x="4211152" y="4340651"/>
            <a:ext cx="2718862" cy="20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50595"/>
      </p:ext>
    </p:extLst>
  </p:cSld>
  <p:clrMapOvr>
    <a:masterClrMapping/>
  </p:clrMapOvr>
  <p:transition>
    <p:cut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03188"/>
            <a:ext cx="1158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Plasma Etching and Deposition</a:t>
            </a:r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869732"/>
            <a:ext cx="6705600" cy="54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3405"/>
      </p:ext>
    </p:extLst>
  </p:cSld>
  <p:clrMapOvr>
    <a:masterClrMapping/>
  </p:clrMapOvr>
  <p:transition>
    <p:cut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12192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103188"/>
            <a:ext cx="11582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Electron Cyclotron Heating</a:t>
            </a:r>
          </a:p>
        </p:txBody>
      </p:sp>
      <p:pic>
        <p:nvPicPr>
          <p:cNvPr id="6" name="Picture 5" descr="new_chewie_modified.jpg">
            <a:extLst>
              <a:ext uri="{FF2B5EF4-FFF2-40B4-BE49-F238E27FC236}">
                <a16:creationId xmlns:a16="http://schemas.microsoft.com/office/drawing/2014/main" id="{1BA80944-BD7C-4CC9-9700-2439702D11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006735"/>
            <a:ext cx="4068305" cy="5335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278FB4-9686-4FC6-B5A7-0560F691B18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6" r="64195" b="49158"/>
          <a:stretch/>
        </p:blipFill>
        <p:spPr>
          <a:xfrm>
            <a:off x="8141208" y="1006735"/>
            <a:ext cx="4050792" cy="2705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B870B2-3B51-4125-B3A7-A2B14A7A2A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7198"/>
          <a:stretch/>
        </p:blipFill>
        <p:spPr>
          <a:xfrm>
            <a:off x="4068304" y="1066842"/>
            <a:ext cx="4260917" cy="4403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5857F8-E805-4451-9E59-38EED16DD484}"/>
              </a:ext>
            </a:extLst>
          </p:cNvPr>
          <p:cNvSpPr txBox="1"/>
          <p:nvPr/>
        </p:nvSpPr>
        <p:spPr>
          <a:xfrm>
            <a:off x="8610600" y="3712586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Wanted to see if x-rays could excite electrons in He plasma to higher energy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Langmuir measurements and OES confirmed that the electron gained energy and were excited has high as n = 6 </a:t>
            </a:r>
          </a:p>
        </p:txBody>
      </p:sp>
    </p:spTree>
    <p:extLst>
      <p:ext uri="{BB962C8B-B14F-4D97-AF65-F5344CB8AC3E}">
        <p14:creationId xmlns:p14="http://schemas.microsoft.com/office/powerpoint/2010/main" val="4130755935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Two Photon Fluorescence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64998"/>
            <a:ext cx="5549422" cy="448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76970"/>
            <a:ext cx="4419600" cy="294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8" y="889661"/>
            <a:ext cx="4525589" cy="276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116417"/>
      </p:ext>
    </p:extLst>
  </p:cSld>
  <p:clrMapOvr>
    <a:masterClrMapping/>
  </p:clrMapOvr>
  <p:transition>
    <p:cut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Moth Olfactory Systems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472" y="931214"/>
            <a:ext cx="8559192" cy="4703555"/>
            <a:chOff x="721963" y="98624"/>
            <a:chExt cx="11412259" cy="6271402"/>
          </a:xfrm>
        </p:grpSpPr>
        <p:grpSp>
          <p:nvGrpSpPr>
            <p:cNvPr id="5" name="Group 4"/>
            <p:cNvGrpSpPr/>
            <p:nvPr/>
          </p:nvGrpSpPr>
          <p:grpSpPr>
            <a:xfrm>
              <a:off x="721963" y="98624"/>
              <a:ext cx="11412259" cy="6271402"/>
              <a:chOff x="1397824" y="853997"/>
              <a:chExt cx="11412259" cy="6271402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20457484" flipH="1">
                <a:off x="1540457" y="4724028"/>
                <a:ext cx="2800619" cy="1906171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 t="11892" r="5723" b="73740"/>
              <a:stretch/>
            </p:blipFill>
            <p:spPr>
              <a:xfrm>
                <a:off x="4317859" y="5615128"/>
                <a:ext cx="3681414" cy="489993"/>
              </a:xfrm>
              <a:prstGeom prst="rect">
                <a:avLst/>
              </a:prstGeom>
            </p:spPr>
          </p:pic>
          <p:sp>
            <p:nvSpPr>
              <p:cNvPr id="11" name="Triangle 51"/>
              <p:cNvSpPr/>
              <p:nvPr/>
            </p:nvSpPr>
            <p:spPr>
              <a:xfrm rot="5132439">
                <a:off x="5371124" y="4149526"/>
                <a:ext cx="197224" cy="2850777"/>
              </a:xfrm>
              <a:prstGeom prst="triangle">
                <a:avLst/>
              </a:prstGeom>
              <a:solidFill>
                <a:srgbClr val="32FA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6647631" y="4428854"/>
                <a:ext cx="2946440" cy="1940078"/>
                <a:chOff x="6821871" y="4428854"/>
                <a:chExt cx="2946440" cy="1940078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23982" t="-1779" r="7568" b="12471"/>
                <a:stretch/>
              </p:blipFill>
              <p:spPr>
                <a:xfrm rot="13688134">
                  <a:off x="7117484" y="4133241"/>
                  <a:ext cx="1940078" cy="2531304"/>
                </a:xfrm>
                <a:prstGeom prst="rect">
                  <a:avLst/>
                </a:prstGeom>
              </p:spPr>
            </p:pic>
            <p:sp>
              <p:nvSpPr>
                <p:cNvPr id="54" name="Rectangle 53"/>
                <p:cNvSpPr/>
                <p:nvPr/>
              </p:nvSpPr>
              <p:spPr>
                <a:xfrm>
                  <a:off x="9185346" y="5124529"/>
                  <a:ext cx="582965" cy="49645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cxnSp>
            <p:nvCxnSpPr>
              <p:cNvPr id="13" name="Straight Connector 12"/>
              <p:cNvCxnSpPr/>
              <p:nvPr/>
            </p:nvCxnSpPr>
            <p:spPr>
              <a:xfrm>
                <a:off x="6443339" y="2397558"/>
                <a:ext cx="0" cy="2011680"/>
              </a:xfrm>
              <a:prstGeom prst="line">
                <a:avLst/>
              </a:prstGeom>
              <a:ln w="127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377928" y="2353007"/>
                <a:ext cx="560294" cy="0"/>
              </a:xfrm>
              <a:prstGeom prst="line">
                <a:avLst/>
              </a:prstGeom>
              <a:ln w="1270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>
                <a:off x="6443339" y="2961969"/>
                <a:ext cx="1641024" cy="1200599"/>
                <a:chOff x="6456218" y="2462381"/>
                <a:chExt cx="1641024" cy="1200599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6456218" y="3212140"/>
                  <a:ext cx="496930" cy="45084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7258654" y="2462381"/>
                  <a:ext cx="496930" cy="45084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7726041" y="2462381"/>
                  <a:ext cx="371201" cy="538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Rectangle 51"/>
                <p:cNvSpPr/>
                <p:nvPr/>
              </p:nvSpPr>
              <p:spPr>
                <a:xfrm rot="19013393">
                  <a:off x="6647310" y="2906043"/>
                  <a:ext cx="969818" cy="31327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 flipH="1">
                <a:off x="5033301" y="2968477"/>
                <a:ext cx="1410039" cy="1200599"/>
                <a:chOff x="6456218" y="2462381"/>
                <a:chExt cx="1641024" cy="120059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6456218" y="3212140"/>
                  <a:ext cx="496930" cy="45084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7258654" y="2462381"/>
                  <a:ext cx="496930" cy="45084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7726041" y="2462381"/>
                  <a:ext cx="371201" cy="5380"/>
                </a:xfrm>
                <a:prstGeom prst="line">
                  <a:avLst/>
                </a:prstGeom>
                <a:ln w="508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Rectangle 47"/>
                <p:cNvSpPr/>
                <p:nvPr/>
              </p:nvSpPr>
              <p:spPr>
                <a:xfrm rot="18704079">
                  <a:off x="6715564" y="2880383"/>
                  <a:ext cx="833310" cy="364594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49345" y="1773067"/>
                <a:ext cx="673099" cy="92999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439869" y="2397558"/>
                <a:ext cx="680801" cy="929992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9273" y="2386317"/>
                <a:ext cx="673099" cy="929992"/>
              </a:xfrm>
              <a:prstGeom prst="rect">
                <a:avLst/>
              </a:prstGeom>
            </p:spPr>
          </p:pic>
          <p:sp>
            <p:nvSpPr>
              <p:cNvPr id="20" name="Right Brace 19"/>
              <p:cNvSpPr/>
              <p:nvPr/>
            </p:nvSpPr>
            <p:spPr>
              <a:xfrm>
                <a:off x="8672372" y="2485450"/>
                <a:ext cx="243194" cy="332509"/>
              </a:xfrm>
              <a:prstGeom prst="righ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42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3"/>
              <a:stretch/>
            </p:blipFill>
            <p:spPr>
              <a:xfrm>
                <a:off x="8915566" y="2296830"/>
                <a:ext cx="2417224" cy="761264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720059" y="3027445"/>
                <a:ext cx="2996975" cy="451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Input: Odor plume signal</a:t>
                </a: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-43000" contras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43"/>
              <a:stretch/>
            </p:blipFill>
            <p:spPr>
              <a:xfrm flipV="1">
                <a:off x="1778680" y="2366804"/>
                <a:ext cx="2417224" cy="743145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1666563" y="1908948"/>
                <a:ext cx="3353909" cy="492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Input: Odor plume signal</a:t>
                </a:r>
              </a:p>
            </p:txBody>
          </p:sp>
          <p:sp>
            <p:nvSpPr>
              <p:cNvPr id="25" name="Right Brace 24"/>
              <p:cNvSpPr/>
              <p:nvPr/>
            </p:nvSpPr>
            <p:spPr>
              <a:xfrm flipH="1">
                <a:off x="4210390" y="2519297"/>
                <a:ext cx="221567" cy="332509"/>
              </a:xfrm>
              <a:prstGeom prst="righ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830151" y="1605734"/>
                <a:ext cx="402248" cy="492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996364" y="1979625"/>
                <a:ext cx="189987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 rot="18993344">
                <a:off x="6509382" y="3337728"/>
                <a:ext cx="1199731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Odor cart.</a:t>
                </a: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>
                      <a:alpha val="99608"/>
                    </a:srgbClr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13" t="16175" r="18676" b="14437"/>
              <a:stretch/>
            </p:blipFill>
            <p:spPr>
              <a:xfrm rot="5400000">
                <a:off x="5152093" y="5199446"/>
                <a:ext cx="2521515" cy="795593"/>
              </a:xfrm>
              <a:prstGeom prst="rect">
                <a:avLst/>
              </a:prstGeom>
            </p:spPr>
          </p:pic>
          <p:sp>
            <p:nvSpPr>
              <p:cNvPr id="30" name="Right Brace 29"/>
              <p:cNvSpPr/>
              <p:nvPr/>
            </p:nvSpPr>
            <p:spPr>
              <a:xfrm>
                <a:off x="7611623" y="1867279"/>
                <a:ext cx="243194" cy="332509"/>
              </a:xfrm>
              <a:prstGeom prst="righ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graphicFrame>
            <p:nvGraphicFramePr>
              <p:cNvPr id="31" name="Chart 30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239137482"/>
                  </p:ext>
                </p:extLst>
              </p:nvPr>
            </p:nvGraphicFramePr>
            <p:xfrm>
              <a:off x="7644246" y="1483293"/>
              <a:ext cx="3435928" cy="12741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sp>
            <p:nvSpPr>
              <p:cNvPr id="32" name="TextBox 31"/>
              <p:cNvSpPr txBox="1"/>
              <p:nvPr/>
            </p:nvSpPr>
            <p:spPr>
              <a:xfrm>
                <a:off x="7498856" y="1160454"/>
                <a:ext cx="3766331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Background flow/ wing beat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421129" y="853997"/>
                <a:ext cx="1782968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Input signal: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116215" y="4754283"/>
                <a:ext cx="5693868" cy="4924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Planar laser (sheet drives odor-fluorescence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451531" y="4634587"/>
                <a:ext cx="449986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CCD camera records fluorescence 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644246" y="5894292"/>
                <a:ext cx="3817896" cy="123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Physiological recording from </a:t>
                </a:r>
              </a:p>
              <a:p>
                <a:r>
                  <a:rPr lang="en-US" dirty="0"/>
                  <a:t>Insect olfactory pathway/ psychophysics</a:t>
                </a: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 flipH="1" flipV="1">
                <a:off x="7073763" y="5797436"/>
                <a:ext cx="639399" cy="26602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6830732" y="4189342"/>
                <a:ext cx="291473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Final plume structure</a:t>
                </a:r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6691804" y="4538028"/>
                <a:ext cx="1430680" cy="356536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1401557" y="1109041"/>
                <a:ext cx="1086196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/>
                  <a:t>Aim 1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401557" y="4276418"/>
                <a:ext cx="1086196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100" dirty="0"/>
                  <a:t>Aim 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122484" y="5541574"/>
                <a:ext cx="2223199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/>
                  <a:t>Future Aims</a:t>
                </a: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>
                <a:off x="1397824" y="4372975"/>
                <a:ext cx="4916725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6545416" y="5615128"/>
                <a:ext cx="4916725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 flipH="1">
              <a:off x="6267929" y="1263664"/>
              <a:ext cx="2509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flipH="1">
              <a:off x="3943316" y="1886628"/>
              <a:ext cx="2509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flipH="1">
              <a:off x="7419263" y="1934759"/>
              <a:ext cx="25099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7" y="901225"/>
            <a:ext cx="9397077" cy="492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2372"/>
      </p:ext>
    </p:ext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Projects – Iodine Electric Propulsion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037" y="1212056"/>
            <a:ext cx="5560828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6477000" cy="364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36410"/>
      </p:ext>
    </p:extLst>
  </p:cSld>
  <p:clrMapOvr>
    <a:masterClrMapping/>
  </p:clrMapOvr>
  <p:transition>
    <p:cut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5"/>
          <p:cNvCxnSpPr>
            <a:cxnSpLocks noChangeShapeType="1"/>
          </p:cNvCxnSpPr>
          <p:nvPr/>
        </p:nvCxnSpPr>
        <p:spPr bwMode="auto">
          <a:xfrm flipH="1">
            <a:off x="479425" y="809625"/>
            <a:ext cx="11163300" cy="0"/>
          </a:xfrm>
          <a:prstGeom prst="line">
            <a:avLst/>
          </a:prstGeom>
          <a:noFill/>
          <a:ln w="28575" algn="ctr">
            <a:solidFill>
              <a:srgbClr val="EEB30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103188"/>
            <a:ext cx="1112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3600" b="1" cap="small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</a:t>
            </a:r>
            <a:r>
              <a:rPr lang="en-US" altLang="en-US" sz="3600" b="1" cap="small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en-US" altLang="en-US" sz="3600" b="1" cap="small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(PHASMA)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472440"/>
            <a:ext cx="13868400" cy="11094720"/>
          </a:xfrm>
          <a:prstGeom prst="rect">
            <a:avLst/>
          </a:prstGeom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990600"/>
            <a:ext cx="35497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3D LIF in 3D Volume for </a:t>
            </a:r>
            <a:r>
              <a:rPr lang="en-US" altLang="en-US" sz="2400" dirty="0" err="1">
                <a:solidFill>
                  <a:srgbClr val="000099"/>
                </a:solidFill>
                <a:latin typeface="Arial Narrow" panose="020B0606020202030204" pitchFamily="34" charset="0"/>
              </a:rPr>
              <a:t>ivdf</a:t>
            </a:r>
            <a:endParaRPr lang="en-US" altLang="en-US" sz="2400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Thompson Scattering for </a:t>
            </a:r>
            <a:r>
              <a:rPr lang="en-US" altLang="en-US" sz="2400" dirty="0" err="1">
                <a:solidFill>
                  <a:srgbClr val="000099"/>
                </a:solidFill>
                <a:latin typeface="Arial Narrow" panose="020B0606020202030204" pitchFamily="34" charset="0"/>
              </a:rPr>
              <a:t>evdf</a:t>
            </a:r>
            <a:endParaRPr lang="en-US" altLang="en-US" sz="2400" dirty="0">
              <a:solidFill>
                <a:srgbClr val="000099"/>
              </a:solidFill>
              <a:latin typeface="Arial Narrow" panose="020B0606020202030204" pitchFamily="34" charset="0"/>
            </a:endParaRPr>
          </a:p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Microwave scattering</a:t>
            </a:r>
          </a:p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Probes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-5862" y="5237202"/>
            <a:ext cx="35497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Reconnection</a:t>
            </a:r>
          </a:p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Turbulence</a:t>
            </a:r>
          </a:p>
          <a:p>
            <a:pPr marL="53975">
              <a:spcBef>
                <a:spcPts val="0"/>
              </a:spcBef>
              <a:buSzPct val="50000"/>
              <a:buNone/>
              <a:defRPr/>
            </a:pPr>
            <a:r>
              <a:rPr lang="en-US" altLang="en-US" sz="2400" dirty="0">
                <a:solidFill>
                  <a:srgbClr val="000099"/>
                </a:solidFill>
                <a:latin typeface="Arial Narrow" panose="020B0606020202030204" pitchFamily="34" charset="0"/>
              </a:rPr>
              <a:t>Shocks</a:t>
            </a:r>
          </a:p>
        </p:txBody>
      </p:sp>
    </p:spTree>
    <p:extLst>
      <p:ext uri="{BB962C8B-B14F-4D97-AF65-F5344CB8AC3E}">
        <p14:creationId xmlns:p14="http://schemas.microsoft.com/office/powerpoint/2010/main" val="2282584274"/>
      </p:ext>
    </p:extLst>
  </p:cSld>
  <p:clrMapOvr>
    <a:masterClrMapping/>
  </p:clrMapOvr>
  <p:transition>
    <p:cut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B544C-3111-43E1-B6ED-D2C9E229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CEF5A-717B-4CFD-821F-932229AF2ED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r>
              <a:rPr lang="en-US" dirty="0"/>
              <a:t>Scime Group:</a:t>
            </a:r>
          </a:p>
          <a:p>
            <a:pPr marL="0" indent="0">
              <a:buNone/>
            </a:pPr>
            <a:r>
              <a:rPr lang="en-US" dirty="0"/>
              <a:t>	Dr. Derek Thompson, Thomas Steinberger, John 	McKee, Miguel Henriquez, Jacob McLaughlin, Andrew 	</a:t>
            </a:r>
            <a:r>
              <a:rPr lang="en-US" dirty="0" err="1"/>
              <a:t>Jemiolo</a:t>
            </a:r>
            <a:r>
              <a:rPr lang="en-US" dirty="0"/>
              <a:t>, Dr. Earl Scime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Arturo Dominguez</a:t>
            </a:r>
          </a:p>
        </p:txBody>
      </p:sp>
    </p:spTree>
    <p:extLst>
      <p:ext uri="{BB962C8B-B14F-4D97-AF65-F5344CB8AC3E}">
        <p14:creationId xmlns:p14="http://schemas.microsoft.com/office/powerpoint/2010/main" val="585689551"/>
      </p:ext>
    </p:extLst>
  </p:cSld>
  <p:clrMapOvr>
    <a:masterClrMapping/>
  </p:clrMapOvr>
  <p:transition>
    <p:cut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81B9-D762-46AE-B847-9FF56BD74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7290D1-6AEB-483F-9F32-E325E1824283}"/>
              </a:ext>
            </a:extLst>
          </p:cNvPr>
          <p:cNvSpPr txBox="1"/>
          <p:nvPr/>
        </p:nvSpPr>
        <p:spPr>
          <a:xfrm>
            <a:off x="304800" y="1766596"/>
            <a:ext cx="1165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 2: By Author: ourworldindata.org - Original text : Data source: 						</a:t>
            </a:r>
          </a:p>
          <a:p>
            <a:r>
              <a:rPr lang="en-US" dirty="0"/>
              <a:t>		https://en.wikipedia.org/wiki/Transistor_countURL: </a:t>
            </a:r>
            <a:r>
              <a:rPr lang="en-US" dirty="0">
                <a:hlinkClick r:id="rId2"/>
              </a:rPr>
              <a:t>https://ourworldindata.org/wp-</a:t>
            </a:r>
            <a:r>
              <a:rPr lang="en-US" dirty="0"/>
              <a:t>		</a:t>
            </a:r>
          </a:p>
          <a:p>
            <a:r>
              <a:rPr lang="en-US" dirty="0"/>
              <a:t>		content/uploads/2013/05/Transistor-Count-over-time.pngArticle: </a:t>
            </a:r>
            <a:r>
              <a:rPr lang="en-US" dirty="0">
                <a:hlinkClick r:id="rId3"/>
              </a:rPr>
              <a:t>https://ourworldindata.org/technological</a:t>
            </a:r>
            <a:endParaRPr lang="en-US" dirty="0"/>
          </a:p>
          <a:p>
            <a:r>
              <a:rPr lang="en-US" dirty="0"/>
              <a:t>		progress), CC BY-SA 4.0, </a:t>
            </a:r>
            <a:r>
              <a:rPr lang="en-US" dirty="0">
                <a:hlinkClick r:id="rId4"/>
              </a:rPr>
              <a:t>https://commons.wikimedia.org/w/index.php?curid=71553709</a:t>
            </a:r>
            <a:endParaRPr lang="en-US" dirty="0"/>
          </a:p>
          <a:p>
            <a:endParaRPr lang="en-US" dirty="0"/>
          </a:p>
          <a:p>
            <a:r>
              <a:rPr lang="en-US" dirty="0"/>
              <a:t>Figure 3: Davide </a:t>
            </a:r>
            <a:r>
              <a:rPr lang="en-US" dirty="0" err="1"/>
              <a:t>Sacchetto</a:t>
            </a:r>
            <a:r>
              <a:rPr lang="en-US" dirty="0"/>
              <a:t>, Design Aspects of Carry Lookahead Adders with Vertically-Stacked Nanowire Transistors</a:t>
            </a:r>
          </a:p>
          <a:p>
            <a:endParaRPr lang="en-US" dirty="0"/>
          </a:p>
          <a:p>
            <a:r>
              <a:rPr lang="en-US" dirty="0"/>
              <a:t>Figure 4: By German </a:t>
            </a:r>
            <a:r>
              <a:rPr lang="en-US" dirty="0" err="1"/>
              <a:t>Wikipediabiatch</a:t>
            </a:r>
            <a:r>
              <a:rPr lang="en-US" dirty="0"/>
              <a:t>, original upload 7. </a:t>
            </a:r>
            <a:r>
              <a:rPr lang="en-US" dirty="0" err="1"/>
              <a:t>Okt</a:t>
            </a:r>
            <a:r>
              <a:rPr lang="en-US" dirty="0"/>
              <a:t> 2004 by </a:t>
            </a:r>
            <a:r>
              <a:rPr lang="en-US" dirty="0" err="1"/>
              <a:t>Stahlkocher</a:t>
            </a:r>
            <a:r>
              <a:rPr lang="en-US" dirty="0"/>
              <a:t> </a:t>
            </a:r>
            <a:r>
              <a:rPr lang="en-US" dirty="0" err="1"/>
              <a:t>de:Bild:Wafer</a:t>
            </a:r>
            <a:r>
              <a:rPr lang="en-US" dirty="0"/>
              <a:t> 2 </a:t>
            </a:r>
            <a:r>
              <a:rPr lang="en-US" dirty="0" err="1"/>
              <a:t>Zoll</a:t>
            </a:r>
            <a:r>
              <a:rPr lang="en-US" dirty="0"/>
              <a:t> </a:t>
            </a:r>
            <a:r>
              <a:rPr lang="en-US" dirty="0" err="1"/>
              <a:t>bis</a:t>
            </a:r>
            <a:r>
              <a:rPr lang="en-US" dirty="0"/>
              <a:t> 8Zoll.jpg, CC 			BY-SA 3.</a:t>
            </a:r>
            <a:r>
              <a:rPr lang="en-US" dirty="0">
                <a:hlinkClick r:id="rId5"/>
              </a:rPr>
              <a:t>https://commons.wikimedia.org/w/index.php?curid=928106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80772"/>
      </p:ext>
    </p:extLst>
  </p:cSld>
  <p:clrMapOvr>
    <a:masterClrMapping/>
  </p:clrMapOvr>
  <p:transition>
    <p:cut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F2D3C-9B56-47DD-B5B7-5CD0793C6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0994"/>
            <a:ext cx="10363200" cy="1143000"/>
          </a:xfrm>
        </p:spPr>
        <p:txBody>
          <a:bodyPr/>
          <a:lstStyle/>
          <a:p>
            <a:r>
              <a:rPr lang="en-US" dirty="0"/>
              <a:t>Moore’s Law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9F977-A9CE-43AB-8C3B-E0D77B46DC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2" b="4444"/>
          <a:stretch/>
        </p:blipFill>
        <p:spPr>
          <a:xfrm>
            <a:off x="1611045" y="803988"/>
            <a:ext cx="8969909" cy="54591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2121DF-8C7B-496E-AC23-6B3515C6C0C8}"/>
              </a:ext>
            </a:extLst>
          </p:cNvPr>
          <p:cNvSpPr txBox="1"/>
          <p:nvPr/>
        </p:nvSpPr>
        <p:spPr>
          <a:xfrm>
            <a:off x="9372600" y="5766318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665875"/>
      </p:ext>
    </p:extLst>
  </p:cSld>
  <p:clrMapOvr>
    <a:masterClrMapping/>
  </p:clrMapOvr>
  <p:transition>
    <p:cut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D3995-6C48-4D72-BACD-F472367C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dirty="0"/>
              <a:t>Transistors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06C24-03FB-4B78-999C-9BD6E2C69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352901"/>
            <a:ext cx="5164214" cy="474309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586D6-1B05-4E7A-91B2-4747E4CDF5F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2086150"/>
            <a:ext cx="5080000" cy="3276600"/>
          </a:xfrm>
        </p:spPr>
        <p:txBody>
          <a:bodyPr/>
          <a:lstStyle/>
          <a:p>
            <a:r>
              <a:rPr lang="en-US" sz="2400" dirty="0"/>
              <a:t>Semiconductor features are reaching the nanoscale</a:t>
            </a:r>
          </a:p>
          <a:p>
            <a:endParaRPr lang="en-US" sz="2400" dirty="0"/>
          </a:p>
          <a:p>
            <a:r>
              <a:rPr lang="en-US" sz="2400" dirty="0"/>
              <a:t>Silicon atoms are ~.2nm in diameter</a:t>
            </a:r>
          </a:p>
          <a:p>
            <a:pPr lvl="1"/>
            <a:r>
              <a:rPr lang="en-US" sz="2000" dirty="0"/>
              <a:t>We are reaching a natural limitation</a:t>
            </a:r>
          </a:p>
          <a:p>
            <a:endParaRPr lang="en-US" sz="2400" dirty="0"/>
          </a:p>
          <a:p>
            <a:r>
              <a:rPr lang="en-US" sz="2400" dirty="0"/>
              <a:t>Smallest defect will greatly affect overall performance.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8BD7C7-54C5-42E2-AFDD-240A85FC062F}"/>
              </a:ext>
            </a:extLst>
          </p:cNvPr>
          <p:cNvSpPr txBox="1"/>
          <p:nvPr/>
        </p:nvSpPr>
        <p:spPr>
          <a:xfrm>
            <a:off x="9372600" y="6096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45926"/>
      </p:ext>
    </p:extLst>
  </p:cSld>
  <p:clrMapOvr>
    <a:masterClrMapping/>
  </p:clrMapOvr>
  <p:transition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656BE-4885-47B7-BA9F-6D2156FF3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735" y="152400"/>
            <a:ext cx="10363200" cy="1143000"/>
          </a:xfrm>
        </p:spPr>
        <p:txBody>
          <a:bodyPr/>
          <a:lstStyle/>
          <a:p>
            <a:r>
              <a:rPr lang="en-US" dirty="0"/>
              <a:t>Keep Moore’s Law Alive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D211C-3EA5-4CF9-8AA5-A7C98C39A30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25286" y="1682496"/>
            <a:ext cx="4881466" cy="4038600"/>
          </a:xfrm>
        </p:spPr>
        <p:txBody>
          <a:bodyPr/>
          <a:lstStyle/>
          <a:p>
            <a:r>
              <a:rPr lang="en-US" sz="2400" dirty="0"/>
              <a:t>We must find a way to keep increasing processing power</a:t>
            </a:r>
          </a:p>
          <a:p>
            <a:endParaRPr lang="en-US" sz="2400" dirty="0"/>
          </a:p>
          <a:p>
            <a:r>
              <a:rPr lang="en-US" sz="2400" dirty="0"/>
              <a:t>Start building 3-dimensionally</a:t>
            </a:r>
          </a:p>
          <a:p>
            <a:pPr lvl="1"/>
            <a:r>
              <a:rPr lang="en-US" sz="2000" dirty="0"/>
              <a:t>Die-to-Die</a:t>
            </a:r>
          </a:p>
          <a:p>
            <a:pPr lvl="1"/>
            <a:r>
              <a:rPr lang="en-US" sz="2000" dirty="0"/>
              <a:t>Die-to-Wafer</a:t>
            </a:r>
          </a:p>
          <a:p>
            <a:pPr lvl="1"/>
            <a:r>
              <a:rPr lang="en-US" sz="2000" dirty="0"/>
              <a:t>Wafer-to-Wafer</a:t>
            </a:r>
          </a:p>
          <a:p>
            <a:pPr lvl="1"/>
            <a:endParaRPr lang="en-US" sz="2000" dirty="0"/>
          </a:p>
          <a:p>
            <a:r>
              <a:rPr lang="en-US" sz="2400" dirty="0"/>
              <a:t>We want a singular, 3-dimensional semiconductor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9931A-8707-46DD-9D91-40CEC0CC0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641" y="1600200"/>
            <a:ext cx="5515773" cy="4495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E13415-A075-4D2F-9D63-54C72546BB9C}"/>
              </a:ext>
            </a:extLst>
          </p:cNvPr>
          <p:cNvSpPr txBox="1"/>
          <p:nvPr/>
        </p:nvSpPr>
        <p:spPr>
          <a:xfrm>
            <a:off x="9372600" y="6093023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Fig.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27445"/>
      </p:ext>
    </p:extLst>
  </p:cSld>
  <p:clrMapOvr>
    <a:masterClrMapping/>
  </p:clrMapOvr>
  <p:transition>
    <p:cut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4C039-1CF5-455C-9A17-ADFC7309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8100"/>
            <a:ext cx="10363200" cy="1143000"/>
          </a:xfrm>
        </p:spPr>
        <p:txBody>
          <a:bodyPr/>
          <a:lstStyle/>
          <a:p>
            <a:r>
              <a:rPr lang="en-US" dirty="0"/>
              <a:t>Controllable Ion Beamlets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FC1A0-A5B9-4528-BEB9-00F0F69C60E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518363"/>
            <a:ext cx="5232400" cy="4572000"/>
          </a:xfrm>
        </p:spPr>
        <p:txBody>
          <a:bodyPr/>
          <a:lstStyle/>
          <a:p>
            <a:r>
              <a:rPr lang="en-US" sz="2800" dirty="0"/>
              <a:t>NSF GOALIE Grant: 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Optimization of Ion Beam Extraction </a:t>
            </a:r>
            <a:r>
              <a:rPr lang="mr-IN" sz="2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sz="28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rial" charset="0"/>
                <a:ea typeface="Arial" charset="0"/>
                <a:cs typeface="Arial" charset="0"/>
              </a:rPr>
              <a:t> Enabling Technology For Advanced Semiconductor Fabrication</a:t>
            </a:r>
          </a:p>
          <a:p>
            <a:endParaRPr lang="en-US" sz="28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Arial" charset="0"/>
              <a:cs typeface="Arial" charset="0"/>
            </a:endParaRPr>
          </a:p>
          <a:p>
            <a:r>
              <a:rPr lang="en-US" sz="2400" dirty="0"/>
              <a:t>Use LIF to investigate ion velocities and angular distribution dependences on source parameters.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2CFD75-24F4-4D83-9097-2DD0225D5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7"/>
          <a:stretch/>
        </p:blipFill>
        <p:spPr>
          <a:xfrm>
            <a:off x="5669981" y="1580275"/>
            <a:ext cx="6217219" cy="43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385893"/>
      </p:ext>
    </p:extLst>
  </p:cSld>
  <p:clrMapOvr>
    <a:masterClrMapping/>
  </p:clrMapOvr>
  <p:transition>
    <p:cut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0676A-A787-4DE5-A949-C89DF9E1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29907"/>
            <a:ext cx="10363200" cy="1143000"/>
          </a:xfrm>
        </p:spPr>
        <p:txBody>
          <a:bodyPr/>
          <a:lstStyle/>
          <a:p>
            <a:r>
              <a:rPr lang="en-US" dirty="0"/>
              <a:t>LIF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092EA-EDC4-43E4-BEE0-DBF0AFE8DC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03514" y="1550853"/>
            <a:ext cx="6096000" cy="3756293"/>
          </a:xfrm>
        </p:spPr>
        <p:txBody>
          <a:bodyPr/>
          <a:lstStyle/>
          <a:p>
            <a:r>
              <a:rPr lang="en-US" sz="2400" dirty="0"/>
              <a:t>Use laser to excite an electron to a higher state</a:t>
            </a:r>
          </a:p>
          <a:p>
            <a:endParaRPr lang="en-US" sz="2400" dirty="0"/>
          </a:p>
          <a:p>
            <a:r>
              <a:rPr lang="en-US" sz="2400" dirty="0"/>
              <a:t>Collect emitted light when electron falls to more stable orbit</a:t>
            </a:r>
          </a:p>
          <a:p>
            <a:endParaRPr lang="en-US" sz="2400" dirty="0"/>
          </a:p>
          <a:p>
            <a:r>
              <a:rPr lang="en-US" sz="2400" dirty="0"/>
              <a:t>Depending on velocity of ion it will “see” different wavelength of injected light</a:t>
            </a:r>
          </a:p>
          <a:p>
            <a:pPr lvl="1"/>
            <a:r>
              <a:rPr lang="en-US" sz="2000" dirty="0"/>
              <a:t>Can use this Doppler shift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4EF9F-9B11-4B2D-865E-9DCE11FB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886" y="1600200"/>
            <a:ext cx="4859404" cy="45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71952"/>
      </p:ext>
    </p:extLst>
  </p:cSld>
  <p:clrMapOvr>
    <a:masterClrMapping/>
  </p:clrMapOvr>
  <p:transition>
    <p:cut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043C1-D536-45E7-8A8D-D89166C9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180" y="152400"/>
            <a:ext cx="10363200" cy="1143000"/>
          </a:xfrm>
        </p:spPr>
        <p:txBody>
          <a:bodyPr/>
          <a:lstStyle/>
          <a:p>
            <a:r>
              <a:rPr lang="en-US" dirty="0"/>
              <a:t>LIF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08216-210E-49EC-A6CD-8FD2A2BB657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20621" y="1879611"/>
            <a:ext cx="5080000" cy="3646713"/>
          </a:xfrm>
        </p:spPr>
        <p:txBody>
          <a:bodyPr/>
          <a:lstStyle/>
          <a:p>
            <a:r>
              <a:rPr lang="en-US" sz="2400" dirty="0"/>
              <a:t>Scan laser over frequency range</a:t>
            </a:r>
            <a:endParaRPr lang="en-US" sz="2000" dirty="0"/>
          </a:p>
          <a:p>
            <a:endParaRPr lang="en-US" sz="2400" dirty="0"/>
          </a:p>
          <a:p>
            <a:r>
              <a:rPr lang="en-US" sz="2400" dirty="0"/>
              <a:t>Assume Maxwellian Distribution</a:t>
            </a:r>
          </a:p>
          <a:p>
            <a:endParaRPr lang="en-US" sz="2400" dirty="0"/>
          </a:p>
          <a:p>
            <a:r>
              <a:rPr lang="en-US" sz="2400" dirty="0"/>
              <a:t>Fit Gaussian to IVDF</a:t>
            </a:r>
          </a:p>
          <a:p>
            <a:pPr lvl="1"/>
            <a:r>
              <a:rPr lang="en-US" sz="2000" dirty="0"/>
              <a:t>Area under curve </a:t>
            </a:r>
            <a:r>
              <a:rPr lang="en-US" sz="2000" dirty="0">
                <a:sym typeface="Wingdings" panose="05000000000000000000" pitchFamily="2" charset="2"/>
              </a:rPr>
              <a:t> Density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Offset  Velocity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Width  Temperature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D2B02-9E4C-401B-82FA-AF623C52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71" y="1298511"/>
            <a:ext cx="6414329" cy="48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58283"/>
      </p:ext>
    </p:extLst>
  </p:cSld>
  <p:clrMapOvr>
    <a:masterClrMapping/>
  </p:clrMapOvr>
  <p:transition>
    <p:cut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59BF-358B-42DF-A9E9-6C98768C3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1143000"/>
          </a:xfrm>
        </p:spPr>
        <p:txBody>
          <a:bodyPr/>
          <a:lstStyle/>
          <a:p>
            <a:r>
              <a:rPr lang="en-US" dirty="0"/>
              <a:t>LIF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BC30D-5650-47FB-B453-F6E47480E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28" b="15001"/>
          <a:stretch/>
        </p:blipFill>
        <p:spPr>
          <a:xfrm>
            <a:off x="152399" y="1333500"/>
            <a:ext cx="4724861" cy="47811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7598E-CB6C-45A3-8F74-E3513C00547B}"/>
              </a:ext>
            </a:extLst>
          </p:cNvPr>
          <p:cNvSpPr/>
          <p:nvPr/>
        </p:nvSpPr>
        <p:spPr bwMode="auto">
          <a:xfrm>
            <a:off x="2743200" y="2209800"/>
            <a:ext cx="2134060" cy="39266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B2C87-B8B9-47D5-AB08-1F6473F9C7EC}"/>
              </a:ext>
            </a:extLst>
          </p:cNvPr>
          <p:cNvSpPr txBox="1"/>
          <p:nvPr/>
        </p:nvSpPr>
        <p:spPr>
          <a:xfrm>
            <a:off x="2133600" y="97563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Stage</a:t>
            </a:r>
          </a:p>
        </p:txBody>
      </p:sp>
      <p:sp>
        <p:nvSpPr>
          <p:cNvPr id="12" name="Flowchart: Punched Tape 11">
            <a:extLst>
              <a:ext uri="{FF2B5EF4-FFF2-40B4-BE49-F238E27FC236}">
                <a16:creationId xmlns:a16="http://schemas.microsoft.com/office/drawing/2014/main" id="{19B67EE1-518E-479C-9493-38AB2C23E566}"/>
              </a:ext>
            </a:extLst>
          </p:cNvPr>
          <p:cNvSpPr/>
          <p:nvPr/>
        </p:nvSpPr>
        <p:spPr bwMode="auto">
          <a:xfrm>
            <a:off x="3276600" y="3581400"/>
            <a:ext cx="1828800" cy="1676400"/>
          </a:xfrm>
          <a:prstGeom prst="flowChartPunchedTape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569338CC-64CF-414D-B8C3-A0D5C34385C8}"/>
              </a:ext>
            </a:extLst>
          </p:cNvPr>
          <p:cNvSpPr/>
          <p:nvPr/>
        </p:nvSpPr>
        <p:spPr bwMode="auto">
          <a:xfrm>
            <a:off x="4191000" y="2209800"/>
            <a:ext cx="304800" cy="2438400"/>
          </a:xfrm>
          <a:prstGeom prst="up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C990E1B-65D4-48F3-8806-241EE17C2D04}"/>
              </a:ext>
            </a:extLst>
          </p:cNvPr>
          <p:cNvSpPr/>
          <p:nvPr/>
        </p:nvSpPr>
        <p:spPr bwMode="auto">
          <a:xfrm>
            <a:off x="2514829" y="4495800"/>
            <a:ext cx="1828800" cy="3693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759B5B-982A-463F-8EEC-172BC78D4466}"/>
              </a:ext>
            </a:extLst>
          </p:cNvPr>
          <p:cNvSpPr txBox="1"/>
          <p:nvPr/>
        </p:nvSpPr>
        <p:spPr>
          <a:xfrm>
            <a:off x="6400800" y="1503908"/>
            <a:ext cx="5181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Standard LIF needs two points of optical access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Inject collimated beam to excite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Collected with a focused optics to give localized measurement in plasma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With enough optical access we can map the density, velocity, and temperature of the whole plasma</a:t>
            </a:r>
          </a:p>
        </p:txBody>
      </p:sp>
    </p:spTree>
    <p:extLst>
      <p:ext uri="{BB962C8B-B14F-4D97-AF65-F5344CB8AC3E}">
        <p14:creationId xmlns:p14="http://schemas.microsoft.com/office/powerpoint/2010/main" val="2015648516"/>
      </p:ext>
    </p:extLst>
  </p:cSld>
  <p:clrMapOvr>
    <a:masterClrMapping/>
  </p:clrMapOvr>
  <p:transition>
    <p:cut thruBlk="1"/>
  </p:transition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827</Words>
  <Application>Microsoft Office PowerPoint</Application>
  <PresentationFormat>Widescreen</PresentationFormat>
  <Paragraphs>190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宋体</vt:lpstr>
      <vt:lpstr>Arial</vt:lpstr>
      <vt:lpstr>Arial Black</vt:lpstr>
      <vt:lpstr>Arial Narrow</vt:lpstr>
      <vt:lpstr>Calibri</vt:lpstr>
      <vt:lpstr>Lucida Sans</vt:lpstr>
      <vt:lpstr>Times New Roman</vt:lpstr>
      <vt:lpstr>Wingdings</vt:lpstr>
      <vt:lpstr>2_Blank Presentation</vt:lpstr>
      <vt:lpstr>Initial Results in Semiconductor Manufacturing Plasmas</vt:lpstr>
      <vt:lpstr>Industry Plasmas</vt:lpstr>
      <vt:lpstr>Moore’s Law</vt:lpstr>
      <vt:lpstr>Transistors</vt:lpstr>
      <vt:lpstr>Keep Moore’s Law Alive</vt:lpstr>
      <vt:lpstr>Controllable Ion Beamlets</vt:lpstr>
      <vt:lpstr>LIF</vt:lpstr>
      <vt:lpstr>LIF</vt:lpstr>
      <vt:lpstr>LIF</vt:lpstr>
      <vt:lpstr>LIF</vt:lpstr>
      <vt:lpstr>Ribbon Experiment for Velocity and Angular distribution (REVAN)</vt:lpstr>
      <vt:lpstr>REVAN</vt:lpstr>
      <vt:lpstr>Results</vt:lpstr>
      <vt:lpstr>Results</vt:lpstr>
      <vt:lpstr>Extraction</vt:lpstr>
      <vt:lpstr>Results and Looking Forward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References</vt:lpstr>
    </vt:vector>
  </TitlesOfParts>
  <Company>University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Claire Napier</dc:creator>
  <cp:lastModifiedBy>David</cp:lastModifiedBy>
  <cp:revision>81</cp:revision>
  <dcterms:created xsi:type="dcterms:W3CDTF">2009-09-14T01:06:13Z</dcterms:created>
  <dcterms:modified xsi:type="dcterms:W3CDTF">2018-08-16T17:12:33Z</dcterms:modified>
</cp:coreProperties>
</file>